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5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323" autoAdjust="0"/>
  </p:normalViewPr>
  <p:slideViewPr>
    <p:cSldViewPr snapToGrid="0">
      <p:cViewPr varScale="1">
        <p:scale>
          <a:sx n="64" d="100"/>
          <a:sy n="64" d="100"/>
        </p:scale>
        <p:origin x="94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B0FEF-DD56-48F9-941F-895D897C3CE7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2960-3075-4E91-9ADA-890D49DFF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5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6 &amp; add</a:t>
            </a:r>
            <a:r>
              <a:rPr lang="en-US" baseline="0" dirty="0" smtClean="0"/>
              <a:t> last slide to </a:t>
            </a:r>
            <a:r>
              <a:rPr lang="en-US" baseline="0" smtClean="0"/>
              <a:t>have example of handout?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B2960-3075-4E91-9ADA-890D49DFFB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6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 down approach:</a:t>
            </a:r>
            <a:r>
              <a:rPr lang="en-US" baseline="0" dirty="0" smtClean="0"/>
              <a:t>  We had done suicide prevention work for Academic Affairs Colleges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Grass roots:  Put faculty in touch with</a:t>
            </a:r>
            <a:r>
              <a:rPr lang="en-US" baseline="0" dirty="0" smtClean="0"/>
              <a:t> one another – kept list of faculty who called to schedule a consultation to identify departments/colleges represented and to link faculty to one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B2960-3075-4E91-9ADA-890D49DFFB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18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Expect varied beliefs about how</a:t>
            </a:r>
            <a:r>
              <a:rPr lang="en-US" baseline="0" dirty="0" smtClean="0"/>
              <a:t> knowledge of mental  health and attitudes toward mental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B2960-3075-4E91-9ADA-890D49DFFB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9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Standardization is key – assist</a:t>
            </a:r>
            <a:r>
              <a:rPr lang="en-US" baseline="0" dirty="0" smtClean="0"/>
              <a:t> faculty administration in determining if each college, each </a:t>
            </a:r>
            <a:r>
              <a:rPr lang="en-US" baseline="0" dirty="0" err="1" smtClean="0"/>
              <a:t>dept</a:t>
            </a:r>
            <a:r>
              <a:rPr lang="en-US" baseline="0" dirty="0" smtClean="0"/>
              <a:t>, each professor will make a decision and how best to communicate this expectation; or will admin support individual professor decision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Consequences of each decision – if mandate professors do it: some professors will become upset saying it is not their role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    - if require need to provide training for how to manage classroom discussions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If don’t require it some faculty may be upset about this indicating lack of support or interest for affected</a:t>
            </a:r>
            <a:r>
              <a:rPr lang="en-US" baseline="0" dirty="0" smtClean="0"/>
              <a:t> communities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    - usually can get more buy in in asking professors to allow flexibility as needed – if test or assignment scheduled that day can it be delayed?  Can students opt into test on another day or have a couple days extension for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B2960-3075-4E91-9ADA-890D49DFFB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r>
              <a:rPr lang="en-US" baseline="0" dirty="0" smtClean="0"/>
              <a:t> for creating healthy classroom dialogues and how to check in directly with students (what are warning signs?)</a:t>
            </a:r>
          </a:p>
          <a:p>
            <a:r>
              <a:rPr lang="en-US" baseline="0" dirty="0" smtClean="0"/>
              <a:t>Setting group agreements – permission to leave as needed</a:t>
            </a:r>
            <a:endParaRPr lang="en-US" dirty="0" smtClean="0"/>
          </a:p>
          <a:p>
            <a:r>
              <a:rPr lang="en-US" dirty="0" smtClean="0"/>
              <a:t>Even if decided will not have discussion</a:t>
            </a:r>
            <a:r>
              <a:rPr lang="en-US" baseline="0" dirty="0" smtClean="0"/>
              <a:t> – acknowledgment is key</a:t>
            </a:r>
          </a:p>
          <a:p>
            <a:r>
              <a:rPr lang="en-US" baseline="0" dirty="0" smtClean="0"/>
              <a:t>   - provide </a:t>
            </a:r>
            <a:r>
              <a:rPr lang="en-US" baseline="0" dirty="0" err="1" smtClean="0"/>
              <a:t>lang</a:t>
            </a:r>
            <a:r>
              <a:rPr lang="en-US" baseline="0" dirty="0" smtClean="0"/>
              <a:t> examples and recommend faculty acknowledge that there is likely a range of emotions students are experiencing; could invite students to let faculty know of any concerns related to class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Explicit permission to leave classroom and not be verbally or physically present in discussion is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B2960-3075-4E91-9ADA-890D49DFFB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0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03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66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2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6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4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7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4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0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5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8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9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7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ssorwatchlis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067" y="0"/>
            <a:ext cx="11446628" cy="2452255"/>
          </a:xfrm>
        </p:spPr>
        <p:txBody>
          <a:bodyPr>
            <a:noAutofit/>
          </a:bodyPr>
          <a:lstStyle/>
          <a:p>
            <a:r>
              <a:rPr lang="en-US" sz="5500" dirty="0" smtClean="0"/>
              <a:t>You Say You </a:t>
            </a:r>
            <a:r>
              <a:rPr lang="en-US" sz="5500" dirty="0"/>
              <a:t>W</a:t>
            </a:r>
            <a:r>
              <a:rPr lang="en-US" sz="5500" dirty="0" smtClean="0"/>
              <a:t>ant a Revolution:</a:t>
            </a:r>
            <a:br>
              <a:rPr lang="en-US" sz="5500" dirty="0" smtClean="0"/>
            </a:b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067" y="2015067"/>
            <a:ext cx="9376758" cy="194733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 proposed model for training faculty on responding to student needs in times of political and community-based bias and violence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384" y="5363095"/>
            <a:ext cx="6673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Erica Lennon, </a:t>
            </a:r>
            <a:r>
              <a:rPr lang="en-US" sz="2000" dirty="0" err="1" smtClean="0"/>
              <a:t>Psy.D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Assistant Director of Clinical Services and Outreach</a:t>
            </a:r>
          </a:p>
          <a:p>
            <a:r>
              <a:rPr lang="en-US" sz="2000" dirty="0" smtClean="0"/>
              <a:t>University of North Carolina at Charlotte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18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Development &amp; Implementation of Training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5193"/>
          </a:xfrm>
        </p:spPr>
        <p:txBody>
          <a:bodyPr/>
          <a:lstStyle/>
          <a:p>
            <a:r>
              <a:rPr lang="en-US" sz="2800" u="sng" dirty="0" smtClean="0"/>
              <a:t>Part Three: Faculty Tools</a:t>
            </a:r>
          </a:p>
          <a:p>
            <a:pPr lvl="1"/>
            <a:r>
              <a:rPr lang="en-US" sz="2500" dirty="0" smtClean="0"/>
              <a:t>Acknowledging </a:t>
            </a:r>
            <a:r>
              <a:rPr lang="en-US" sz="2500" dirty="0"/>
              <a:t>critical </a:t>
            </a:r>
            <a:r>
              <a:rPr lang="en-US" sz="2500" dirty="0" smtClean="0"/>
              <a:t>incident </a:t>
            </a:r>
          </a:p>
          <a:p>
            <a:pPr lvl="1"/>
            <a:r>
              <a:rPr lang="en-US" sz="2500" dirty="0" smtClean="0"/>
              <a:t>Introducing discussion &amp; setting group agreements</a:t>
            </a:r>
          </a:p>
          <a:p>
            <a:pPr lvl="1"/>
            <a:r>
              <a:rPr lang="en-US" sz="2500" dirty="0" smtClean="0"/>
              <a:t>Managing </a:t>
            </a:r>
            <a:r>
              <a:rPr lang="en-US" sz="2500" dirty="0"/>
              <a:t>differing points of </a:t>
            </a:r>
            <a:r>
              <a:rPr lang="en-US" sz="2500" dirty="0" smtClean="0"/>
              <a:t>view</a:t>
            </a:r>
          </a:p>
          <a:p>
            <a:pPr lvl="1"/>
            <a:r>
              <a:rPr lang="en-US" sz="2500" dirty="0" smtClean="0"/>
              <a:t>Education regarding consultative role of Counseling Center</a:t>
            </a:r>
          </a:p>
          <a:p>
            <a:pPr lvl="1"/>
            <a:r>
              <a:rPr lang="en-US" sz="2500" dirty="0" smtClean="0"/>
              <a:t>Factors in individually monitoring students</a:t>
            </a:r>
          </a:p>
          <a:p>
            <a:pPr lvl="2"/>
            <a:r>
              <a:rPr lang="en-US" sz="2300" dirty="0" smtClean="0"/>
              <a:t>Warning signs</a:t>
            </a:r>
          </a:p>
          <a:p>
            <a:pPr lvl="2"/>
            <a:r>
              <a:rPr lang="en-US" sz="2300" dirty="0" err="1" smtClean="0"/>
              <a:t>Kognito</a:t>
            </a:r>
            <a:r>
              <a:rPr lang="en-US" sz="2300" dirty="0" smtClean="0"/>
              <a:t> – At Risk online </a:t>
            </a:r>
            <a:r>
              <a:rPr lang="en-US" sz="2300" dirty="0"/>
              <a:t>s</a:t>
            </a:r>
            <a:r>
              <a:rPr lang="en-US" sz="2300" dirty="0" smtClean="0"/>
              <a:t>imulation</a:t>
            </a: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Evaluation of training (formal vs. informal)</a:t>
            </a:r>
          </a:p>
          <a:p>
            <a:r>
              <a:rPr lang="en-US" sz="2500" dirty="0" smtClean="0"/>
              <a:t>Development of handout for faculty  to increase accessibility of information</a:t>
            </a:r>
          </a:p>
          <a:p>
            <a:pPr lvl="1"/>
            <a:r>
              <a:rPr lang="en-US" sz="2200" dirty="0" smtClean="0"/>
              <a:t>Developed in collaboration with Multicultural Academic Services, Dean of Students, and Multicultural Resource Center</a:t>
            </a:r>
          </a:p>
          <a:p>
            <a:pPr lvl="1"/>
            <a:r>
              <a:rPr lang="en-US" sz="2200" dirty="0" smtClean="0"/>
              <a:t>Solicited feedback from faculty at a couple of points in development </a:t>
            </a:r>
          </a:p>
          <a:p>
            <a:r>
              <a:rPr lang="en-US" sz="2500" dirty="0" smtClean="0"/>
              <a:t>Utilize connection with one college to open doors for other colleges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177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Faculty-Identified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97102"/>
            <a:ext cx="10554574" cy="363651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Do not see it as a part of their role</a:t>
            </a:r>
          </a:p>
          <a:p>
            <a:pPr lvl="1"/>
            <a:r>
              <a:rPr lang="en-US" sz="2400" dirty="0" smtClean="0"/>
              <a:t>“I </a:t>
            </a:r>
            <a:r>
              <a:rPr lang="en-US" sz="2400" dirty="0"/>
              <a:t>believe that the university </a:t>
            </a:r>
            <a:r>
              <a:rPr lang="en-US" sz="2400" dirty="0" smtClean="0"/>
              <a:t>should </a:t>
            </a:r>
            <a:r>
              <a:rPr lang="en-US" sz="2400" dirty="0"/>
              <a:t>host these discussions and faculty can announce them in the classroom.  </a:t>
            </a:r>
            <a:r>
              <a:rPr lang="en-US" sz="2400" dirty="0" smtClean="0"/>
              <a:t>Courses </a:t>
            </a:r>
            <a:r>
              <a:rPr lang="en-US" sz="2400" dirty="0"/>
              <a:t>should stay on topic. If the course topic is related to bias then a discussion is reasonable. Otherwise, it is not appropriate.   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2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Faculty-Identified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3" y="2222287"/>
            <a:ext cx="11163991" cy="4186826"/>
          </a:xfrm>
        </p:spPr>
        <p:txBody>
          <a:bodyPr>
            <a:normAutofit/>
          </a:bodyPr>
          <a:lstStyle/>
          <a:p>
            <a:r>
              <a:rPr lang="en-US" sz="2700" dirty="0"/>
              <a:t>Feeling unprepared to manage discussions </a:t>
            </a:r>
            <a:r>
              <a:rPr lang="en-US" sz="2700" dirty="0" smtClean="0"/>
              <a:t>and/or </a:t>
            </a:r>
            <a:r>
              <a:rPr lang="en-US" sz="2700" dirty="0"/>
              <a:t>attend to needs</a:t>
            </a:r>
          </a:p>
          <a:p>
            <a:pPr lvl="1"/>
            <a:r>
              <a:rPr lang="en-US" sz="2200" u="sng" dirty="0"/>
              <a:t>Worry about triggering </a:t>
            </a:r>
            <a:r>
              <a:rPr lang="en-US" sz="2200" u="sng" dirty="0" smtClean="0"/>
              <a:t>students</a:t>
            </a:r>
          </a:p>
          <a:p>
            <a:pPr lvl="2"/>
            <a:r>
              <a:rPr lang="en-US" sz="2000" dirty="0" smtClean="0"/>
              <a:t>“Checking in with a student who is already struggling may make it worse.”</a:t>
            </a:r>
          </a:p>
          <a:p>
            <a:pPr lvl="2"/>
            <a:r>
              <a:rPr lang="en-US" sz="2000" dirty="0" smtClean="0"/>
              <a:t>“I don’t want to upset my students who aren’t thinking about it.”</a:t>
            </a:r>
            <a:endParaRPr lang="en-US" sz="800" dirty="0"/>
          </a:p>
          <a:p>
            <a:pPr lvl="1"/>
            <a:r>
              <a:rPr lang="en-US" sz="2200" u="sng" dirty="0"/>
              <a:t>Worry about triggering </a:t>
            </a:r>
            <a:r>
              <a:rPr lang="en-US" sz="2200" u="sng" dirty="0" smtClean="0"/>
              <a:t>self</a:t>
            </a:r>
          </a:p>
          <a:p>
            <a:pPr lvl="2"/>
            <a:r>
              <a:rPr lang="en-US" sz="2000" dirty="0" smtClean="0"/>
              <a:t>“As a Black man, there is no way I could have led my class in a discussion that next day cause I didn’t even know how to understand what I was feeling.”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Faculty-Identified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85" y="2222287"/>
            <a:ext cx="10990901" cy="3636511"/>
          </a:xfrm>
        </p:spPr>
        <p:txBody>
          <a:bodyPr/>
          <a:lstStyle/>
          <a:p>
            <a:r>
              <a:rPr lang="en-US" sz="2700" dirty="0"/>
              <a:t>Worries about impact on professional standing and/or safety if broach </a:t>
            </a:r>
            <a:r>
              <a:rPr lang="en-US" sz="2700" dirty="0" smtClean="0"/>
              <a:t>topic</a:t>
            </a:r>
          </a:p>
          <a:p>
            <a:pPr lvl="1"/>
            <a:r>
              <a:rPr lang="en-US" sz="2300" dirty="0" smtClean="0"/>
              <a:t>“I know folks are watching me and since I don’t have tenure yet I know it’s a reality that if they don’t like what they see I could lose my job.”</a:t>
            </a:r>
            <a:endParaRPr lang="en-US" sz="2300" dirty="0"/>
          </a:p>
          <a:p>
            <a:pPr lvl="1"/>
            <a:r>
              <a:rPr lang="en-US" sz="2200" dirty="0">
                <a:hlinkClick r:id="rId2"/>
              </a:rPr>
              <a:t>http://www.professorwatchlist.org/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6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54129"/>
            <a:ext cx="5760720" cy="498338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682" y="2086495"/>
            <a:ext cx="6683433" cy="445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9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Laying the Foundation: Creating Partnerships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935479"/>
            <a:ext cx="11384280" cy="49225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 Down approach</a:t>
            </a:r>
          </a:p>
          <a:p>
            <a:pPr lvl="1"/>
            <a:r>
              <a:rPr lang="en-US" sz="2000" dirty="0" smtClean="0"/>
              <a:t>Examine Counseling Center’s already existing relationships within Academic Affairs </a:t>
            </a:r>
          </a:p>
          <a:p>
            <a:pPr lvl="1"/>
            <a:r>
              <a:rPr lang="en-US" sz="2000" dirty="0" smtClean="0"/>
              <a:t>Has Counseling Center done a previous training for academic affairs?  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pPr lvl="1"/>
            <a:endParaRPr lang="en-US" sz="600" dirty="0" smtClean="0"/>
          </a:p>
          <a:p>
            <a:r>
              <a:rPr lang="en-US" sz="2400" dirty="0" smtClean="0"/>
              <a:t>Grass Roots approach</a:t>
            </a:r>
          </a:p>
          <a:p>
            <a:pPr lvl="1"/>
            <a:r>
              <a:rPr lang="en-US" sz="2000" dirty="0" smtClean="0"/>
              <a:t>Non-administrative faculty are indicating a need</a:t>
            </a:r>
          </a:p>
          <a:p>
            <a:pPr lvl="1"/>
            <a:r>
              <a:rPr lang="en-US" sz="2000" dirty="0" smtClean="0"/>
              <a:t>Supporting faculty in banding together within a department or across departments to develop “proposed ask” to administration</a:t>
            </a:r>
          </a:p>
          <a:p>
            <a:pPr lvl="2"/>
            <a:r>
              <a:rPr lang="en-US" sz="2000" dirty="0" smtClean="0"/>
              <a:t>Identify specific needs and how voids are impacting student classroom success (tie to </a:t>
            </a:r>
            <a:r>
              <a:rPr lang="en-US" sz="2000" dirty="0"/>
              <a:t> </a:t>
            </a:r>
            <a:r>
              <a:rPr lang="en-US" sz="2000" dirty="0" smtClean="0"/>
              <a:t>College’s / Department’s goals)</a:t>
            </a:r>
          </a:p>
        </p:txBody>
      </p:sp>
    </p:spTree>
    <p:extLst>
      <p:ext uri="{BB962C8B-B14F-4D97-AF65-F5344CB8AC3E}">
        <p14:creationId xmlns:p14="http://schemas.microsoft.com/office/powerpoint/2010/main" val="2609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" y="2222287"/>
            <a:ext cx="11399520" cy="3636511"/>
          </a:xfrm>
        </p:spPr>
        <p:txBody>
          <a:bodyPr>
            <a:normAutofit/>
          </a:bodyPr>
          <a:lstStyle/>
          <a:p>
            <a:r>
              <a:rPr lang="en-US" sz="2500" dirty="0" smtClean="0"/>
              <a:t>90 minutes </a:t>
            </a:r>
            <a:endParaRPr lang="en-US" sz="2500" dirty="0"/>
          </a:p>
          <a:p>
            <a:r>
              <a:rPr lang="en-US" sz="2500" dirty="0" smtClean="0"/>
              <a:t>Occurred during the annual retreat of Academic Affairs senior staff of our biggest college on campus</a:t>
            </a:r>
          </a:p>
          <a:p>
            <a:pPr lvl="1"/>
            <a:r>
              <a:rPr lang="en-US" sz="2200" dirty="0" smtClean="0"/>
              <a:t>Dean, Associate Deans, and Department Chairs present</a:t>
            </a:r>
          </a:p>
          <a:p>
            <a:r>
              <a:rPr lang="en-US" sz="2500" dirty="0" smtClean="0"/>
              <a:t>Prior to training met with Associate Dean on several occasions to plan</a:t>
            </a:r>
          </a:p>
          <a:p>
            <a:pPr lvl="1"/>
            <a:r>
              <a:rPr lang="en-US" sz="2200" dirty="0" smtClean="0"/>
              <a:t>Solicit goals of college and connect to what Counseling Center can offer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248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Development &amp; Implementation of Training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27087"/>
            <a:ext cx="10554574" cy="4071833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Part I:  </a:t>
            </a:r>
            <a:r>
              <a:rPr lang="en-US" sz="2800" u="sng" dirty="0" err="1" smtClean="0"/>
              <a:t>Psychoeducation</a:t>
            </a:r>
            <a:endParaRPr lang="en-US" sz="2800" u="sng" dirty="0" smtClean="0"/>
          </a:p>
          <a:p>
            <a:pPr lvl="1"/>
            <a:r>
              <a:rPr lang="en-US" sz="2500" dirty="0" smtClean="0"/>
              <a:t>Faculty Barrier Addressed:  Do not see it as a part of their role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r>
              <a:rPr lang="en-US" sz="2500" dirty="0" smtClean="0"/>
              <a:t>Use “faculty” language </a:t>
            </a:r>
          </a:p>
          <a:p>
            <a:pPr lvl="1"/>
            <a:r>
              <a:rPr lang="en-US" sz="2500" dirty="0" smtClean="0"/>
              <a:t>Connect mental health to performance in the classroom</a:t>
            </a:r>
          </a:p>
          <a:p>
            <a:pPr lvl="2"/>
            <a:r>
              <a:rPr lang="en-US" sz="2200" dirty="0"/>
              <a:t>Faculty’s desire to play integral role in expansion of student’s knowledge </a:t>
            </a:r>
            <a:r>
              <a:rPr lang="en-US" sz="2200" dirty="0" smtClean="0"/>
              <a:t>base</a:t>
            </a:r>
          </a:p>
          <a:p>
            <a:pPr lvl="2"/>
            <a:r>
              <a:rPr lang="en-US" sz="2200" dirty="0"/>
              <a:t>F</a:t>
            </a:r>
            <a:r>
              <a:rPr lang="en-US" sz="2200" dirty="0" smtClean="0"/>
              <a:t>aculty’s desire to have class grade showcase student’s grasp of the course information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Development &amp; Implementation of Training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371916"/>
            <a:ext cx="10554574" cy="3636511"/>
          </a:xfrm>
        </p:spPr>
        <p:txBody>
          <a:bodyPr>
            <a:normAutofit/>
          </a:bodyPr>
          <a:lstStyle/>
          <a:p>
            <a:r>
              <a:rPr lang="en-US" sz="2500" dirty="0" smtClean="0"/>
              <a:t> </a:t>
            </a:r>
            <a:r>
              <a:rPr lang="en-US" sz="2800" u="sng" dirty="0" smtClean="0"/>
              <a:t>Part II:  Setting expectations (standardization)</a:t>
            </a:r>
          </a:p>
          <a:p>
            <a:endParaRPr lang="en-US" sz="800" u="sng" dirty="0" smtClean="0"/>
          </a:p>
          <a:p>
            <a:pPr lvl="1"/>
            <a:r>
              <a:rPr lang="en-US" sz="2500" dirty="0" smtClean="0"/>
              <a:t>Having </a:t>
            </a:r>
            <a:r>
              <a:rPr lang="en-US" sz="2500" dirty="0"/>
              <a:t>discussion/dialogue or </a:t>
            </a:r>
            <a:r>
              <a:rPr lang="en-US" sz="2500" dirty="0" smtClean="0"/>
              <a:t>not</a:t>
            </a:r>
          </a:p>
          <a:p>
            <a:pPr lvl="2"/>
            <a:r>
              <a:rPr lang="en-US" sz="2200" dirty="0" smtClean="0"/>
              <a:t>Explore how to handle consequences of each decision</a:t>
            </a:r>
          </a:p>
          <a:p>
            <a:pPr lvl="1"/>
            <a:r>
              <a:rPr lang="en-US" sz="2500" dirty="0" smtClean="0"/>
              <a:t>Flexibility </a:t>
            </a:r>
            <a:r>
              <a:rPr lang="en-US" sz="2500" dirty="0"/>
              <a:t>in expectations for students following critical </a:t>
            </a:r>
            <a:r>
              <a:rPr lang="en-US" sz="2500" dirty="0" smtClean="0"/>
              <a:t>incident 	  (e.g. attendance/exams</a:t>
            </a:r>
            <a:r>
              <a:rPr lang="en-US" sz="2500" dirty="0"/>
              <a:t>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210</TotalTime>
  <Words>842</Words>
  <Application>Microsoft Office PowerPoint</Application>
  <PresentationFormat>Widescreen</PresentationFormat>
  <Paragraphs>87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Quotable</vt:lpstr>
      <vt:lpstr>You Say You Want a Revolution: </vt:lpstr>
      <vt:lpstr>Faculty-Identified Barriers</vt:lpstr>
      <vt:lpstr>Faculty-Identified Barriers</vt:lpstr>
      <vt:lpstr>Faculty-Identified Barriers</vt:lpstr>
      <vt:lpstr>PowerPoint Presentation</vt:lpstr>
      <vt:lpstr>Laying the Foundation: Creating Partnerships</vt:lpstr>
      <vt:lpstr>Logistics of Training</vt:lpstr>
      <vt:lpstr>Development &amp; Implementation of Training</vt:lpstr>
      <vt:lpstr>Development &amp; Implementation of Training</vt:lpstr>
      <vt:lpstr>Development &amp; Implementation of Training</vt:lpstr>
      <vt:lpstr>Follow Up 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Say You Want a Revolution:</dc:title>
  <dc:creator>Lennon, Erica</dc:creator>
  <cp:lastModifiedBy>Nolan Cummings</cp:lastModifiedBy>
  <cp:revision>23</cp:revision>
  <dcterms:created xsi:type="dcterms:W3CDTF">2017-05-31T19:25:59Z</dcterms:created>
  <dcterms:modified xsi:type="dcterms:W3CDTF">2017-07-06T18:15:36Z</dcterms:modified>
</cp:coreProperties>
</file>